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MuseoModerno Medium" pitchFamily="2" charset="0"/>
      <p:regular r:id="rId17"/>
    </p:embeddedFont>
    <p:embeddedFont>
      <p:font typeface="Source Sans 3" panose="020B0303030403090204" pitchFamily="34" charset="0"/>
      <p:regular r:id="rId18"/>
      <p:italic r:id="rId1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577"/>
    <p:restoredTop sz="94610"/>
  </p:normalViewPr>
  <p:slideViewPr>
    <p:cSldViewPr snapToGrid="0" snapToObjects="1">
      <p:cViewPr varScale="1">
        <p:scale>
          <a:sx n="74" d="100"/>
          <a:sy n="74" d="100"/>
        </p:scale>
        <p:origin x="216" y="6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2656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1794294"/>
            <a:ext cx="5486400" cy="643530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400776"/>
            <a:ext cx="7556421" cy="1860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Противодействие Коррупции: Основы, Меры и Ответственность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793790" y="4558665"/>
            <a:ext cx="7556421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Коррупция — это сложное социальное явление, требующее комплексного подхода для эффективного противодействия. Наша презентация осветит ключевые аспекты борьбы с коррупцией в Российской Федерации, а также подчеркнет роль как государственных органов, так и каждого гражданина в этом процессе.</a:t>
            </a:r>
            <a:endParaRPr lang="en-US" sz="15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909173"/>
            <a:ext cx="9202698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325F7B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Заключение: Общая Ответственность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3826907"/>
            <a:ext cx="130428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Противодействие коррупции — это не только задача государства, но и общая ответственность каждого гражданина и организации. Эффективная борьба с этим негативным явлением возможна только при активном участии всего общества, соблюдении законов и формировании нетерпимого отношения к любым проявлениям коррупции.</a:t>
            </a:r>
            <a:endParaRPr lang="en-US" sz="1550" dirty="0"/>
          </a:p>
        </p:txBody>
      </p:sp>
      <p:sp>
        <p:nvSpPr>
          <p:cNvPr id="4" name="Text 2"/>
          <p:cNvSpPr/>
          <p:nvPr/>
        </p:nvSpPr>
        <p:spPr>
          <a:xfrm>
            <a:off x="793790" y="5002768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Ваша бдительность, гражданская позиция и знание законов – ключ к построению прозрачного и справедливого общества.</a:t>
            </a:r>
            <a:endParaRPr lang="en-US" sz="15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961078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ВВЕДЕНИЕ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793790" y="2469594"/>
            <a:ext cx="5387221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Что Такое Коррупция?</a:t>
            </a:r>
            <a:endParaRPr lang="en-US" sz="3900" dirty="0"/>
          </a:p>
        </p:txBody>
      </p:sp>
      <p:sp>
        <p:nvSpPr>
          <p:cNvPr id="4" name="Text 2"/>
          <p:cNvSpPr/>
          <p:nvPr/>
        </p:nvSpPr>
        <p:spPr>
          <a:xfrm>
            <a:off x="793790" y="3387328"/>
            <a:ext cx="130428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Противодействие взяточничеству является одним из приоритетных направлений современной уголовно-правовой политики государства. Понятие «коррупция» происходит от латинского слова «corruptio», что означает порчу или подкуп. Это древнейшее явление, не имеющее единой формулировки, так как в научной, учебной и публицистической литературе существуют различные определения.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793790" y="4563189"/>
            <a:ext cx="6422231" cy="1705332"/>
          </a:xfrm>
          <a:prstGeom prst="roundRect">
            <a:avLst>
              <a:gd name="adj" fmla="val 1746"/>
            </a:avLst>
          </a:prstGeom>
          <a:solidFill>
            <a:srgbClr val="FFFCF5"/>
          </a:solidFill>
          <a:ln w="22860">
            <a:solidFill>
              <a:srgbClr val="D9D4C9"/>
            </a:solidFill>
            <a:prstDash val="solid"/>
          </a:ln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587" y="4466987"/>
            <a:ext cx="238125" cy="238125"/>
          </a:xfrm>
          <a:prstGeom prst="rect">
            <a:avLst/>
          </a:prstGeom>
        </p:spPr>
      </p:pic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4098" y="6126599"/>
            <a:ext cx="238125" cy="23812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114306" y="4883706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Всемирный банк</a:t>
            </a:r>
            <a:endParaRPr lang="en-US" sz="1950" dirty="0"/>
          </a:p>
        </p:txBody>
      </p:sp>
      <p:sp>
        <p:nvSpPr>
          <p:cNvPr id="9" name="Text 5"/>
          <p:cNvSpPr/>
          <p:nvPr/>
        </p:nvSpPr>
        <p:spPr>
          <a:xfrm>
            <a:off x="1114306" y="5312926"/>
            <a:ext cx="5781199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«Коррупция – это злоупотребление государственной властью ради личной выгоды».</a:t>
            </a:r>
            <a:endParaRPr lang="en-US" sz="1550" dirty="0"/>
          </a:p>
        </p:txBody>
      </p:sp>
      <p:sp>
        <p:nvSpPr>
          <p:cNvPr id="10" name="Shape 6"/>
          <p:cNvSpPr/>
          <p:nvPr/>
        </p:nvSpPr>
        <p:spPr>
          <a:xfrm>
            <a:off x="7414379" y="4563189"/>
            <a:ext cx="6422231" cy="1705332"/>
          </a:xfrm>
          <a:prstGeom prst="roundRect">
            <a:avLst>
              <a:gd name="adj" fmla="val 1746"/>
            </a:avLst>
          </a:prstGeom>
          <a:solidFill>
            <a:srgbClr val="FFFCF5"/>
          </a:solidFill>
          <a:ln w="22860">
            <a:solidFill>
              <a:srgbClr val="D9D4C9"/>
            </a:solidFill>
            <a:prstDash val="solid"/>
          </a:ln>
        </p:spPr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8177" y="4466987"/>
            <a:ext cx="238125" cy="238125"/>
          </a:xfrm>
          <a:prstGeom prst="rect">
            <a:avLst/>
          </a:prstGeom>
        </p:spPr>
      </p:pic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94688" y="6126599"/>
            <a:ext cx="238125" cy="238125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7734895" y="4883706"/>
            <a:ext cx="3265527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Transparency International</a:t>
            </a:r>
            <a:endParaRPr lang="en-US" sz="1950" dirty="0"/>
          </a:p>
        </p:txBody>
      </p:sp>
      <p:sp>
        <p:nvSpPr>
          <p:cNvPr id="14" name="Text 8"/>
          <p:cNvSpPr/>
          <p:nvPr/>
        </p:nvSpPr>
        <p:spPr>
          <a:xfrm>
            <a:off x="7734895" y="5312926"/>
            <a:ext cx="5781199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«Коррупция – это злоупотребление возложенными на должностное лицо полномочиями с целью личного обогащения».</a:t>
            </a:r>
            <a:endParaRPr lang="en-US" sz="15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816769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ОПРЕДЕЛЕНИЕ</a:t>
            </a:r>
            <a:endParaRPr lang="en-US" sz="1950" dirty="0"/>
          </a:p>
        </p:txBody>
      </p:sp>
      <p:sp>
        <p:nvSpPr>
          <p:cNvPr id="4" name="Text 1"/>
          <p:cNvSpPr/>
          <p:nvPr/>
        </p:nvSpPr>
        <p:spPr>
          <a:xfrm>
            <a:off x="793790" y="1325285"/>
            <a:ext cx="6041588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Коррупция по Закону РФ</a:t>
            </a:r>
            <a:endParaRPr lang="en-US" sz="3900" dirty="0"/>
          </a:p>
        </p:txBody>
      </p:sp>
      <p:sp>
        <p:nvSpPr>
          <p:cNvPr id="5" name="Text 2"/>
          <p:cNvSpPr/>
          <p:nvPr/>
        </p:nvSpPr>
        <p:spPr>
          <a:xfrm>
            <a:off x="793790" y="2243018"/>
            <a:ext cx="75564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Более широкое и обобщенное понятие дается в статье 1 Федерального закона Российской Федерации «О противодействии коррупции». Согласно этому закону, коррупция включает в себя:</a:t>
            </a:r>
            <a:endParaRPr lang="en-US" sz="1550" dirty="0"/>
          </a:p>
        </p:txBody>
      </p:sp>
      <p:sp>
        <p:nvSpPr>
          <p:cNvPr id="6" name="Text 3"/>
          <p:cNvSpPr/>
          <p:nvPr/>
        </p:nvSpPr>
        <p:spPr>
          <a:xfrm>
            <a:off x="793790" y="3418880"/>
            <a:ext cx="75564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Злоупотребление служебным положением.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793790" y="3805833"/>
            <a:ext cx="75564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Дачу и получение взятки.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793790" y="4192786"/>
            <a:ext cx="75564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Злоупотребление полномочиями.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793790" y="4579739"/>
            <a:ext cx="75564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Коммерческий подкуп.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793790" y="4966692"/>
            <a:ext cx="75564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Незаконное использование физическим лицом своего должностного положения вопреки законным интересам общества и государства.</a:t>
            </a:r>
            <a:endParaRPr lang="en-US" sz="1550" dirty="0"/>
          </a:p>
        </p:txBody>
      </p:sp>
      <p:sp>
        <p:nvSpPr>
          <p:cNvPr id="11" name="Text 8"/>
          <p:cNvSpPr/>
          <p:nvPr/>
        </p:nvSpPr>
        <p:spPr>
          <a:xfrm>
            <a:off x="793790" y="5825014"/>
            <a:ext cx="7556421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Все эти действия совершаются в целях получения выгоды (денег, ценностей, имущества, услуг имущественного характера, иных имущественных прав) для себя или для третьих лиц, либо незаконное предоставление такой выгоды. Также к коррупции относится совершение указанных деяний от имени или в интересах юридических лиц.</a:t>
            </a:r>
            <a:endParaRPr lang="en-US" sz="1550" dirty="0"/>
          </a:p>
        </p:txBody>
      </p:sp>
      <p:pic>
        <p:nvPicPr>
          <p:cNvPr id="13" name="Рисунок 12" descr="Изображение выглядит как снимок экрана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25C3F321-B029-5EF6-A628-9591B407A6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0211" y="2243018"/>
            <a:ext cx="6280188" cy="516969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43533" y="442793"/>
            <a:ext cx="2011085" cy="2513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ВИДЫ КОРРУПЦИИ</a:t>
            </a:r>
            <a:endParaRPr lang="en-US" sz="1550" dirty="0"/>
          </a:p>
        </p:txBody>
      </p:sp>
      <p:sp>
        <p:nvSpPr>
          <p:cNvPr id="4" name="Text 1"/>
          <p:cNvSpPr/>
          <p:nvPr/>
        </p:nvSpPr>
        <p:spPr>
          <a:xfrm>
            <a:off x="643533" y="854988"/>
            <a:ext cx="7856934" cy="10053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950"/>
              </a:lnSpc>
              <a:buNone/>
            </a:pPr>
            <a:r>
              <a:rPr lang="en-US" sz="31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Распространенные Формы и Их Эволюция</a:t>
            </a:r>
            <a:endParaRPr lang="en-US" sz="3150" dirty="0"/>
          </a:p>
        </p:txBody>
      </p:sp>
      <p:sp>
        <p:nvSpPr>
          <p:cNvPr id="5" name="Text 2"/>
          <p:cNvSpPr/>
          <p:nvPr/>
        </p:nvSpPr>
        <p:spPr>
          <a:xfrm>
            <a:off x="643533" y="2101691"/>
            <a:ext cx="7856934" cy="10291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Наиболее распространенной формой проявления коррупции являются получение взятки и дача взятки, так как они неразрывно связаны с совершением других общественно опасных последствий. Эти действия причиняют существенный вред интересам государства и авторитету власти, наносят ощутимый ущерб рыночной экономике, подрывают финансово-кредитную систему.</a:t>
            </a:r>
            <a:endParaRPr lang="en-US" sz="1250" dirty="0"/>
          </a:p>
        </p:txBody>
      </p:sp>
      <p:sp>
        <p:nvSpPr>
          <p:cNvPr id="6" name="Text 3"/>
          <p:cNvSpPr/>
          <p:nvPr/>
        </p:nvSpPr>
        <p:spPr>
          <a:xfrm>
            <a:off x="643533" y="3311843"/>
            <a:ext cx="7856934" cy="5145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 развитием общественных отношений усложняется и форма получения взятки, она приобретает все более замысловатые виды.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643533" y="4168259"/>
            <a:ext cx="2413397" cy="3015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«Откат»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43533" y="4630698"/>
            <a:ext cx="3732252" cy="2058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Один из самых распространенных видов взятки в России — так называемый «откат» (от англ. kickback). Должностное лицо при выборе поставщика товаров или услуг выбирает определенное предложение и за это получает от поставщика вознаграждение в виде фиксированной суммы или процента от суммы сделки.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4775835" y="4168259"/>
            <a:ext cx="2499122" cy="3015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Электронные Деньги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4775835" y="4630698"/>
            <a:ext cx="3732252" cy="2058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Современные технологии, включая интернет, помогают взяткодателям и взяткополучателям передавать предмет взятки без опасения быть пойманными с поличным. Передача средств может происходить путем сообщения получателю по электронной почте кодов электронных денег (например, Webmoney), которые затем можно обналичить.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643533" y="7014805"/>
            <a:ext cx="7856934" cy="7718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Взятка может даваться или приниматься лично, или через посредника. В мире бизнеса редко сам бизнесмен или высший руководитель дает взятку; как правило, это делают посредники – работники организаций, индивидуальные предприниматели или посреднические фирмы.</a:t>
            </a:r>
            <a:endParaRPr lang="en-US" sz="1250" dirty="0"/>
          </a:p>
        </p:txBody>
      </p:sp>
      <p:pic>
        <p:nvPicPr>
          <p:cNvPr id="13" name="Рисунок 12" descr="Изображение выглядит как текст, снимок экрана, гаджет, офисные принадлежности&#10;&#10;Автоматически созданное описание">
            <a:extLst>
              <a:ext uri="{FF2B5EF4-FFF2-40B4-BE49-F238E27FC236}">
                <a16:creationId xmlns:a16="http://schemas.microsoft.com/office/drawing/2014/main" id="{356F4AFE-F2EC-09AD-9B44-149A1540D8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3862" y="2101691"/>
            <a:ext cx="5162361" cy="491311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495306"/>
            <a:ext cx="2509242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ПРАВОВЫЕ ОСНОВЫ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793790" y="2003822"/>
            <a:ext cx="11021735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Организационные Основы Противодействия</a:t>
            </a:r>
            <a:endParaRPr lang="en-US" sz="3900" dirty="0"/>
          </a:p>
        </p:txBody>
      </p:sp>
      <p:sp>
        <p:nvSpPr>
          <p:cNvPr id="4" name="Text 2"/>
          <p:cNvSpPr/>
          <p:nvPr/>
        </p:nvSpPr>
        <p:spPr>
          <a:xfrm>
            <a:off x="793790" y="2921556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Противодействие коррупции является системной задачей, требующей скоординированных усилий различных ветвей власти.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793790" y="3462338"/>
            <a:ext cx="13042821" cy="2096095"/>
          </a:xfrm>
          <a:prstGeom prst="roundRect">
            <a:avLst>
              <a:gd name="adj" fmla="val 1420"/>
            </a:avLst>
          </a:prstGeom>
          <a:solidFill>
            <a:srgbClr val="F3EEE3"/>
          </a:solidFill>
          <a:ln/>
        </p:spPr>
      </p:sp>
      <p:sp>
        <p:nvSpPr>
          <p:cNvPr id="6" name="Shape 4"/>
          <p:cNvSpPr/>
          <p:nvPr/>
        </p:nvSpPr>
        <p:spPr>
          <a:xfrm>
            <a:off x="793790" y="3462338"/>
            <a:ext cx="4347567" cy="2096095"/>
          </a:xfrm>
          <a:prstGeom prst="roundRect">
            <a:avLst>
              <a:gd name="adj" fmla="val 1420"/>
            </a:avLst>
          </a:prstGeom>
          <a:solidFill>
            <a:srgbClr val="F3EEE3"/>
          </a:solidFill>
          <a:ln/>
        </p:spPr>
      </p:sp>
      <p:sp>
        <p:nvSpPr>
          <p:cNvPr id="7" name="Text 5"/>
          <p:cNvSpPr/>
          <p:nvPr/>
        </p:nvSpPr>
        <p:spPr>
          <a:xfrm>
            <a:off x="992148" y="3660696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Президент РФ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992148" y="4089916"/>
            <a:ext cx="3653076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Определяет основные направления государственной политики и компетенции федеральных органов исполнительной власти.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5141357" y="3462338"/>
            <a:ext cx="4347567" cy="2096095"/>
          </a:xfrm>
          <a:prstGeom prst="rect">
            <a:avLst/>
          </a:prstGeom>
          <a:solidFill>
            <a:srgbClr val="F3EEE3"/>
          </a:solidFill>
          <a:ln/>
        </p:spPr>
      </p:sp>
      <p:sp>
        <p:nvSpPr>
          <p:cNvPr id="10" name="Shape 8"/>
          <p:cNvSpPr/>
          <p:nvPr/>
        </p:nvSpPr>
        <p:spPr>
          <a:xfrm>
            <a:off x="5141357" y="3462338"/>
            <a:ext cx="22860" cy="2096095"/>
          </a:xfrm>
          <a:prstGeom prst="roundRect">
            <a:avLst>
              <a:gd name="adj" fmla="val 130232"/>
            </a:avLst>
          </a:prstGeom>
          <a:solidFill>
            <a:srgbClr val="D9D4C9"/>
          </a:solidFill>
          <a:ln/>
        </p:spPr>
      </p:sp>
      <p:sp>
        <p:nvSpPr>
          <p:cNvPr id="11" name="Text 9"/>
          <p:cNvSpPr/>
          <p:nvPr/>
        </p:nvSpPr>
        <p:spPr>
          <a:xfrm>
            <a:off x="5637490" y="3660696"/>
            <a:ext cx="3316486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Федеральное Собрание РФ</a:t>
            </a:r>
            <a:endParaRPr lang="en-US" sz="1950" dirty="0"/>
          </a:p>
        </p:txBody>
      </p:sp>
      <p:sp>
        <p:nvSpPr>
          <p:cNvPr id="12" name="Text 10"/>
          <p:cNvSpPr/>
          <p:nvPr/>
        </p:nvSpPr>
        <p:spPr>
          <a:xfrm>
            <a:off x="5637490" y="4089916"/>
            <a:ext cx="3355300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Разрабатывает и принимает федеральные законы, контролирует деятельность органов исполнительной власти.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4893350" y="4262259"/>
            <a:ext cx="496133" cy="496133"/>
          </a:xfrm>
          <a:prstGeom prst="roundRect">
            <a:avLst>
              <a:gd name="adj" fmla="val 6001"/>
            </a:avLst>
          </a:prstGeom>
          <a:solidFill>
            <a:srgbClr val="FFFCF5"/>
          </a:solidFill>
          <a:ln w="22860">
            <a:solidFill>
              <a:srgbClr val="D9D4C9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488924" y="3462338"/>
            <a:ext cx="4347567" cy="2096095"/>
          </a:xfrm>
          <a:prstGeom prst="rect">
            <a:avLst/>
          </a:prstGeom>
          <a:solidFill>
            <a:srgbClr val="F3EEE3"/>
          </a:solidFill>
          <a:ln/>
        </p:spPr>
      </p:sp>
      <p:sp>
        <p:nvSpPr>
          <p:cNvPr id="15" name="Shape 13"/>
          <p:cNvSpPr/>
          <p:nvPr/>
        </p:nvSpPr>
        <p:spPr>
          <a:xfrm>
            <a:off x="9488924" y="3462338"/>
            <a:ext cx="22860" cy="2096095"/>
          </a:xfrm>
          <a:prstGeom prst="roundRect">
            <a:avLst>
              <a:gd name="adj" fmla="val 130232"/>
            </a:avLst>
          </a:prstGeom>
          <a:solidFill>
            <a:srgbClr val="D9D4C9"/>
          </a:solidFill>
          <a:ln/>
        </p:spPr>
      </p:sp>
      <p:sp>
        <p:nvSpPr>
          <p:cNvPr id="16" name="Text 14"/>
          <p:cNvSpPr/>
          <p:nvPr/>
        </p:nvSpPr>
        <p:spPr>
          <a:xfrm>
            <a:off x="9985058" y="3660696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Правительство РФ</a:t>
            </a:r>
            <a:endParaRPr lang="en-US" sz="1950" dirty="0"/>
          </a:p>
        </p:txBody>
      </p:sp>
      <p:sp>
        <p:nvSpPr>
          <p:cNvPr id="17" name="Text 15"/>
          <p:cNvSpPr/>
          <p:nvPr/>
        </p:nvSpPr>
        <p:spPr>
          <a:xfrm>
            <a:off x="9985058" y="4089916"/>
            <a:ext cx="3653076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Распределяет функции между федеральными органами исполнительной власти по противодействию коррупции.</a:t>
            </a:r>
            <a:endParaRPr lang="en-US" sz="1550" dirty="0"/>
          </a:p>
        </p:txBody>
      </p:sp>
      <p:sp>
        <p:nvSpPr>
          <p:cNvPr id="18" name="Shape 16"/>
          <p:cNvSpPr/>
          <p:nvPr/>
        </p:nvSpPr>
        <p:spPr>
          <a:xfrm>
            <a:off x="9240917" y="4262259"/>
            <a:ext cx="496133" cy="496133"/>
          </a:xfrm>
          <a:prstGeom prst="roundRect">
            <a:avLst>
              <a:gd name="adj" fmla="val 6001"/>
            </a:avLst>
          </a:prstGeom>
          <a:solidFill>
            <a:srgbClr val="FFFCF5"/>
          </a:solidFill>
          <a:ln w="22860">
            <a:solidFill>
              <a:srgbClr val="D9D4C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93790" y="5781675"/>
            <a:ext cx="130428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Для координации деятельности федеральных, региональных и муниципальных органов могут формироваться специальные органы по решению Президента РФ. При получении данных о коррупционных правонарушениях эти органы передают информацию для проверки и принятия решений в установленном порядке.</a:t>
            </a:r>
            <a:endParaRPr lang="en-US" sz="15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95889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ПРЕДУПРЕЖДЕНИЕ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793790" y="1904405"/>
            <a:ext cx="8649057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Меры по Профилактике Коррупции</a:t>
            </a:r>
            <a:endParaRPr lang="en-US" sz="3900" dirty="0"/>
          </a:p>
        </p:txBody>
      </p:sp>
      <p:sp>
        <p:nvSpPr>
          <p:cNvPr id="4" name="Text 2"/>
          <p:cNvSpPr/>
          <p:nvPr/>
        </p:nvSpPr>
        <p:spPr>
          <a:xfrm>
            <a:off x="793790" y="2822138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 соответствии с Федеральным законом № 273-ФЗ, профилактика коррупции осуществляется путем применения следующих основных мер: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793790" y="3468350"/>
            <a:ext cx="99179" cy="99179"/>
          </a:xfrm>
          <a:prstGeom prst="roundRect">
            <a:avLst>
              <a:gd name="adj" fmla="val 460985"/>
            </a:avLst>
          </a:prstGeom>
          <a:solidFill>
            <a:srgbClr val="325F7B"/>
          </a:solidFill>
          <a:ln/>
        </p:spPr>
      </p:sp>
      <p:sp>
        <p:nvSpPr>
          <p:cNvPr id="6" name="Text 4"/>
          <p:cNvSpPr/>
          <p:nvPr/>
        </p:nvSpPr>
        <p:spPr>
          <a:xfrm>
            <a:off x="1091327" y="3362920"/>
            <a:ext cx="367855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Формирование нетерпимости</a:t>
            </a:r>
            <a:endParaRPr lang="en-US" sz="1950" dirty="0"/>
          </a:p>
        </p:txBody>
      </p:sp>
      <p:sp>
        <p:nvSpPr>
          <p:cNvPr id="7" name="Text 5"/>
          <p:cNvSpPr/>
          <p:nvPr/>
        </p:nvSpPr>
        <p:spPr>
          <a:xfrm>
            <a:off x="1091327" y="3792141"/>
            <a:ext cx="6099810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Воспитание в обществе непримиримого отношения к коррупционному поведению через образование и информационные кампании.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7439144" y="3468350"/>
            <a:ext cx="99179" cy="99179"/>
          </a:xfrm>
          <a:prstGeom prst="roundRect">
            <a:avLst>
              <a:gd name="adj" fmla="val 460985"/>
            </a:avLst>
          </a:prstGeom>
          <a:solidFill>
            <a:srgbClr val="325F7B"/>
          </a:solidFill>
          <a:ln/>
        </p:spPr>
      </p:sp>
      <p:sp>
        <p:nvSpPr>
          <p:cNvPr id="9" name="Text 7"/>
          <p:cNvSpPr/>
          <p:nvPr/>
        </p:nvSpPr>
        <p:spPr>
          <a:xfrm>
            <a:off x="7736681" y="3362920"/>
            <a:ext cx="3910132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Антикоррупционная экспертиза</a:t>
            </a:r>
            <a:endParaRPr lang="en-US" sz="1950" dirty="0"/>
          </a:p>
        </p:txBody>
      </p:sp>
      <p:sp>
        <p:nvSpPr>
          <p:cNvPr id="10" name="Text 8"/>
          <p:cNvSpPr/>
          <p:nvPr/>
        </p:nvSpPr>
        <p:spPr>
          <a:xfrm>
            <a:off x="7736681" y="3792141"/>
            <a:ext cx="6099929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Проверка правовых актов и их проектов на предмет наличия коррупциогенных факторов для их устранения.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793790" y="5247025"/>
            <a:ext cx="99179" cy="99179"/>
          </a:xfrm>
          <a:prstGeom prst="roundRect">
            <a:avLst>
              <a:gd name="adj" fmla="val 460985"/>
            </a:avLst>
          </a:prstGeom>
          <a:solidFill>
            <a:srgbClr val="325F7B"/>
          </a:solidFill>
          <a:ln/>
        </p:spPr>
      </p:sp>
      <p:sp>
        <p:nvSpPr>
          <p:cNvPr id="12" name="Text 10"/>
          <p:cNvSpPr/>
          <p:nvPr/>
        </p:nvSpPr>
        <p:spPr>
          <a:xfrm>
            <a:off x="1091327" y="5141595"/>
            <a:ext cx="4976098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Анализ правоприменительной практики</a:t>
            </a:r>
            <a:endParaRPr lang="en-US" sz="1950" dirty="0"/>
          </a:p>
        </p:txBody>
      </p:sp>
      <p:sp>
        <p:nvSpPr>
          <p:cNvPr id="13" name="Text 11"/>
          <p:cNvSpPr/>
          <p:nvPr/>
        </p:nvSpPr>
        <p:spPr>
          <a:xfrm>
            <a:off x="1091327" y="5570815"/>
            <a:ext cx="6099810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Регулярное рассмотрение решений судов по делам о коррупции для выработки мер по предупреждению и устранению нарушений.</a:t>
            </a:r>
            <a:endParaRPr lang="en-US" sz="1550" dirty="0"/>
          </a:p>
        </p:txBody>
      </p:sp>
      <p:sp>
        <p:nvSpPr>
          <p:cNvPr id="14" name="Shape 12"/>
          <p:cNvSpPr/>
          <p:nvPr/>
        </p:nvSpPr>
        <p:spPr>
          <a:xfrm>
            <a:off x="7439144" y="5247025"/>
            <a:ext cx="99179" cy="99179"/>
          </a:xfrm>
          <a:prstGeom prst="roundRect">
            <a:avLst>
              <a:gd name="adj" fmla="val 460985"/>
            </a:avLst>
          </a:prstGeom>
          <a:solidFill>
            <a:srgbClr val="325F7B"/>
          </a:solidFill>
          <a:ln/>
        </p:spPr>
      </p:sp>
      <p:sp>
        <p:nvSpPr>
          <p:cNvPr id="15" name="Text 13"/>
          <p:cNvSpPr/>
          <p:nvPr/>
        </p:nvSpPr>
        <p:spPr>
          <a:xfrm>
            <a:off x="7736681" y="5141595"/>
            <a:ext cx="6099929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Квалификационные требования и проверка сведений</a:t>
            </a:r>
            <a:endParaRPr lang="en-US" sz="1950" dirty="0"/>
          </a:p>
        </p:txBody>
      </p:sp>
      <p:sp>
        <p:nvSpPr>
          <p:cNvPr id="16" name="Text 14"/>
          <p:cNvSpPr/>
          <p:nvPr/>
        </p:nvSpPr>
        <p:spPr>
          <a:xfrm>
            <a:off x="7736681" y="5880973"/>
            <a:ext cx="6099929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Установление строгих требований к кандидатам на государственные и муниципальные должности и тщательная проверка их доходов и имущества.</a:t>
            </a:r>
            <a:endParaRPr lang="en-US" sz="15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967746"/>
            <a:ext cx="4443174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ПРЕДУПРЕЖДЕНИЕ (ПРОДОЛЖЕНИЕ)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793790" y="2476262"/>
            <a:ext cx="9462016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Дополнительные Меры Профилактики</a:t>
            </a:r>
            <a:endParaRPr lang="en-US" sz="3900" dirty="0"/>
          </a:p>
        </p:txBody>
      </p:sp>
      <p:sp>
        <p:nvSpPr>
          <p:cNvPr id="4" name="Text 2"/>
          <p:cNvSpPr/>
          <p:nvPr/>
        </p:nvSpPr>
        <p:spPr>
          <a:xfrm>
            <a:off x="793790" y="3393996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Продолжая список ключевых мер, направленных на искоренение коррупции: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793790" y="4040207"/>
            <a:ext cx="99179" cy="99179"/>
          </a:xfrm>
          <a:prstGeom prst="roundRect">
            <a:avLst>
              <a:gd name="adj" fmla="val 460985"/>
            </a:avLst>
          </a:prstGeom>
          <a:solidFill>
            <a:srgbClr val="325F7B"/>
          </a:solidFill>
          <a:ln/>
        </p:spPr>
      </p:sp>
      <p:sp>
        <p:nvSpPr>
          <p:cNvPr id="6" name="Text 4"/>
          <p:cNvSpPr/>
          <p:nvPr/>
        </p:nvSpPr>
        <p:spPr>
          <a:xfrm>
            <a:off x="1091327" y="3934778"/>
            <a:ext cx="3884652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Ответственность за недостоверные сведения</a:t>
            </a:r>
            <a:endParaRPr lang="en-US" sz="1950" dirty="0"/>
          </a:p>
        </p:txBody>
      </p:sp>
      <p:sp>
        <p:nvSpPr>
          <p:cNvPr id="7" name="Text 5"/>
          <p:cNvSpPr/>
          <p:nvPr/>
        </p:nvSpPr>
        <p:spPr>
          <a:xfrm>
            <a:off x="1091327" y="4674156"/>
            <a:ext cx="3884652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Освобождение от должности или применение иных мер юридической ответственности за непредставление или предоставление заведомо ложных/неполных сведений о доходах и имуществе.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5223986" y="4040207"/>
            <a:ext cx="99179" cy="99179"/>
          </a:xfrm>
          <a:prstGeom prst="roundRect">
            <a:avLst>
              <a:gd name="adj" fmla="val 460985"/>
            </a:avLst>
          </a:prstGeom>
          <a:solidFill>
            <a:srgbClr val="325F7B"/>
          </a:solidFill>
          <a:ln/>
        </p:spPr>
      </p:sp>
      <p:sp>
        <p:nvSpPr>
          <p:cNvPr id="9" name="Text 7"/>
          <p:cNvSpPr/>
          <p:nvPr/>
        </p:nvSpPr>
        <p:spPr>
          <a:xfrm>
            <a:off x="5521523" y="3934778"/>
            <a:ext cx="3186470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Учет безупречной службы</a:t>
            </a:r>
            <a:endParaRPr lang="en-US" sz="1950" dirty="0"/>
          </a:p>
        </p:txBody>
      </p:sp>
      <p:sp>
        <p:nvSpPr>
          <p:cNvPr id="10" name="Text 8"/>
          <p:cNvSpPr/>
          <p:nvPr/>
        </p:nvSpPr>
        <p:spPr>
          <a:xfrm>
            <a:off x="5521523" y="4363998"/>
            <a:ext cx="3884771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Внедрение правила, согласно которому длительное, безупречное и эффективное исполнение служебных обязанностей должно учитываться при повышении, присвоении званий или поощрении.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9654302" y="4040207"/>
            <a:ext cx="99179" cy="99179"/>
          </a:xfrm>
          <a:prstGeom prst="roundRect">
            <a:avLst>
              <a:gd name="adj" fmla="val 460985"/>
            </a:avLst>
          </a:prstGeom>
          <a:solidFill>
            <a:srgbClr val="325F7B"/>
          </a:solidFill>
          <a:ln/>
        </p:spPr>
      </p:sp>
      <p:sp>
        <p:nvSpPr>
          <p:cNvPr id="12" name="Text 10"/>
          <p:cNvSpPr/>
          <p:nvPr/>
        </p:nvSpPr>
        <p:spPr>
          <a:xfrm>
            <a:off x="9951839" y="3934778"/>
            <a:ext cx="3884771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Общественный и парламентский контроль</a:t>
            </a:r>
            <a:endParaRPr lang="en-US" sz="1950" dirty="0"/>
          </a:p>
        </p:txBody>
      </p:sp>
      <p:sp>
        <p:nvSpPr>
          <p:cNvPr id="13" name="Text 11"/>
          <p:cNvSpPr/>
          <p:nvPr/>
        </p:nvSpPr>
        <p:spPr>
          <a:xfrm>
            <a:off x="9951839" y="4674156"/>
            <a:ext cx="388477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Развитие институтов общественного и парламентского контроля за соблюдением антикоррупционного законодательства.</a:t>
            </a:r>
            <a:endParaRPr lang="en-US" sz="15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8661" y="493990"/>
            <a:ext cx="3527108" cy="2806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ПОВЫШЕНИЕ ЭФФЕКТИВНОСТИ</a:t>
            </a:r>
            <a:endParaRPr lang="en-US" sz="1750" dirty="0"/>
          </a:p>
        </p:txBody>
      </p:sp>
      <p:sp>
        <p:nvSpPr>
          <p:cNvPr id="3" name="Text 1"/>
          <p:cNvSpPr/>
          <p:nvPr/>
        </p:nvSpPr>
        <p:spPr>
          <a:xfrm>
            <a:off x="718661" y="954286"/>
            <a:ext cx="13193078" cy="11229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400"/>
              </a:lnSpc>
              <a:buNone/>
            </a:pPr>
            <a:r>
              <a:rPr lang="en-US" sz="350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Основные Направления Деятельности Государственных Органов</a:t>
            </a:r>
            <a:endParaRPr lang="en-US" sz="3500" dirty="0"/>
          </a:p>
        </p:txBody>
      </p:sp>
      <p:sp>
        <p:nvSpPr>
          <p:cNvPr id="4" name="Text 2"/>
          <p:cNvSpPr/>
          <p:nvPr/>
        </p:nvSpPr>
        <p:spPr>
          <a:xfrm>
            <a:off x="718661" y="2346722"/>
            <a:ext cx="13193078" cy="2874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Для повышения эффективности противодействия коррупции государственные органы ориентируются на следующие направления: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18661" y="2836188"/>
            <a:ext cx="179665" cy="224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2B4150"/>
                </a:solidFill>
                <a:latin typeface="MuseoModerno Light" pitchFamily="34" charset="0"/>
                <a:ea typeface="MuseoModerno Light" pitchFamily="34" charset="-122"/>
                <a:cs typeface="MuseoModerno Light" pitchFamily="34" charset="-120"/>
              </a:rPr>
              <a:t>01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718661" y="3118604"/>
            <a:ext cx="6506647" cy="22860"/>
          </a:xfrm>
          <a:prstGeom prst="rect">
            <a:avLst/>
          </a:prstGeom>
          <a:solidFill>
            <a:srgbClr val="325F7B"/>
          </a:solidFill>
          <a:ln/>
        </p:spPr>
      </p:sp>
      <p:sp>
        <p:nvSpPr>
          <p:cNvPr id="7" name="Text 5"/>
          <p:cNvSpPr/>
          <p:nvPr/>
        </p:nvSpPr>
        <p:spPr>
          <a:xfrm>
            <a:off x="718661" y="3254097"/>
            <a:ext cx="2245876" cy="2806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Единая политика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718661" y="3642479"/>
            <a:ext cx="6506647" cy="5748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Проведение согласованной государственной политики в области противодействия коррупции.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7404973" y="2836188"/>
            <a:ext cx="179665" cy="224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2B4150"/>
                </a:solidFill>
                <a:latin typeface="MuseoModerno Light" pitchFamily="34" charset="0"/>
                <a:ea typeface="MuseoModerno Light" pitchFamily="34" charset="-122"/>
                <a:cs typeface="MuseoModerno Light" pitchFamily="34" charset="-120"/>
              </a:rPr>
              <a:t>02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7404973" y="3118604"/>
            <a:ext cx="6506766" cy="22860"/>
          </a:xfrm>
          <a:prstGeom prst="rect">
            <a:avLst/>
          </a:prstGeom>
          <a:solidFill>
            <a:srgbClr val="325F7B"/>
          </a:solidFill>
          <a:ln/>
        </p:spPr>
      </p:sp>
      <p:sp>
        <p:nvSpPr>
          <p:cNvPr id="11" name="Text 9"/>
          <p:cNvSpPr/>
          <p:nvPr/>
        </p:nvSpPr>
        <p:spPr>
          <a:xfrm>
            <a:off x="7404973" y="3254097"/>
            <a:ext cx="2245876" cy="2806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Взаимодействие</a:t>
            </a:r>
            <a:endParaRPr lang="en-US" sz="1750" dirty="0"/>
          </a:p>
        </p:txBody>
      </p:sp>
      <p:sp>
        <p:nvSpPr>
          <p:cNvPr id="12" name="Text 10"/>
          <p:cNvSpPr/>
          <p:nvPr/>
        </p:nvSpPr>
        <p:spPr>
          <a:xfrm>
            <a:off x="7404973" y="3642479"/>
            <a:ext cx="6506766" cy="5748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Создание механизма взаимодействия правоохранительных органов с общественными комиссиями и гражданами.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718661" y="4531638"/>
            <a:ext cx="179665" cy="224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2B4150"/>
                </a:solidFill>
                <a:latin typeface="MuseoModerno Light" pitchFamily="34" charset="0"/>
                <a:ea typeface="MuseoModerno Light" pitchFamily="34" charset="-122"/>
                <a:cs typeface="MuseoModerno Light" pitchFamily="34" charset="-120"/>
              </a:rPr>
              <a:t>03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718661" y="4814054"/>
            <a:ext cx="6506647" cy="22860"/>
          </a:xfrm>
          <a:prstGeom prst="rect">
            <a:avLst/>
          </a:prstGeom>
          <a:solidFill>
            <a:srgbClr val="325F7B"/>
          </a:solidFill>
          <a:ln/>
        </p:spPr>
      </p:sp>
      <p:sp>
        <p:nvSpPr>
          <p:cNvPr id="15" name="Text 13"/>
          <p:cNvSpPr/>
          <p:nvPr/>
        </p:nvSpPr>
        <p:spPr>
          <a:xfrm>
            <a:off x="718661" y="4949547"/>
            <a:ext cx="2651284" cy="2806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Привлечение к участию</a:t>
            </a:r>
            <a:endParaRPr lang="en-US" sz="1750" dirty="0"/>
          </a:p>
        </p:txBody>
      </p:sp>
      <p:sp>
        <p:nvSpPr>
          <p:cNvPr id="16" name="Text 14"/>
          <p:cNvSpPr/>
          <p:nvPr/>
        </p:nvSpPr>
        <p:spPr>
          <a:xfrm>
            <a:off x="718661" y="5337929"/>
            <a:ext cx="6506647" cy="5748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Принятие мер для более активного участия граждан и служащих в противодействии коррупции.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7404973" y="4531638"/>
            <a:ext cx="179665" cy="224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2B4150"/>
                </a:solidFill>
                <a:latin typeface="MuseoModerno Light" pitchFamily="34" charset="0"/>
                <a:ea typeface="MuseoModerno Light" pitchFamily="34" charset="-122"/>
                <a:cs typeface="MuseoModerno Light" pitchFamily="34" charset="-120"/>
              </a:rPr>
              <a:t>04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7404973" y="4814054"/>
            <a:ext cx="6506766" cy="22860"/>
          </a:xfrm>
          <a:prstGeom prst="rect">
            <a:avLst/>
          </a:prstGeom>
          <a:solidFill>
            <a:srgbClr val="325F7B"/>
          </a:solidFill>
          <a:ln/>
        </p:spPr>
      </p:sp>
      <p:sp>
        <p:nvSpPr>
          <p:cNvPr id="19" name="Text 17"/>
          <p:cNvSpPr/>
          <p:nvPr/>
        </p:nvSpPr>
        <p:spPr>
          <a:xfrm>
            <a:off x="7404973" y="4949547"/>
            <a:ext cx="2795468" cy="2806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Общественный контроль</a:t>
            </a:r>
            <a:endParaRPr lang="en-US" sz="1750" dirty="0"/>
          </a:p>
        </p:txBody>
      </p:sp>
      <p:sp>
        <p:nvSpPr>
          <p:cNvPr id="20" name="Text 18"/>
          <p:cNvSpPr/>
          <p:nvPr/>
        </p:nvSpPr>
        <p:spPr>
          <a:xfrm>
            <a:off x="7404973" y="5337929"/>
            <a:ext cx="6506766" cy="5748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Совершенствование системы госорганов и создание механизмов общественного контроля за их деятельностью.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718661" y="6227088"/>
            <a:ext cx="179665" cy="224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2B4150"/>
                </a:solidFill>
                <a:latin typeface="MuseoModerno Light" pitchFamily="34" charset="0"/>
                <a:ea typeface="MuseoModerno Light" pitchFamily="34" charset="-122"/>
                <a:cs typeface="MuseoModerno Light" pitchFamily="34" charset="-120"/>
              </a:rPr>
              <a:t>05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718661" y="6509504"/>
            <a:ext cx="6506647" cy="22860"/>
          </a:xfrm>
          <a:prstGeom prst="rect">
            <a:avLst/>
          </a:prstGeom>
          <a:solidFill>
            <a:srgbClr val="325F7B"/>
          </a:solidFill>
          <a:ln/>
        </p:spPr>
      </p:sp>
      <p:sp>
        <p:nvSpPr>
          <p:cNvPr id="23" name="Text 21"/>
          <p:cNvSpPr/>
          <p:nvPr/>
        </p:nvSpPr>
        <p:spPr>
          <a:xfrm>
            <a:off x="718661" y="6644997"/>
            <a:ext cx="3520440" cy="2806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Антикоррупционные стандарты</a:t>
            </a:r>
            <a:endParaRPr lang="en-US" sz="1750" dirty="0"/>
          </a:p>
        </p:txBody>
      </p:sp>
      <p:sp>
        <p:nvSpPr>
          <p:cNvPr id="24" name="Text 22"/>
          <p:cNvSpPr/>
          <p:nvPr/>
        </p:nvSpPr>
        <p:spPr>
          <a:xfrm>
            <a:off x="718661" y="7033379"/>
            <a:ext cx="6506647" cy="5748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Введение единой системы запретов, ограничений и дозволений для предупреждения коррупции в различных сферах.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7404973" y="6227088"/>
            <a:ext cx="179665" cy="224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2B4150"/>
                </a:solidFill>
                <a:latin typeface="MuseoModerno Light" pitchFamily="34" charset="0"/>
                <a:ea typeface="MuseoModerno Light" pitchFamily="34" charset="-122"/>
                <a:cs typeface="MuseoModerno Light" pitchFamily="34" charset="-120"/>
              </a:rPr>
              <a:t>06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7404973" y="6509504"/>
            <a:ext cx="6506766" cy="22860"/>
          </a:xfrm>
          <a:prstGeom prst="rect">
            <a:avLst/>
          </a:prstGeom>
          <a:solidFill>
            <a:srgbClr val="325F7B"/>
          </a:solidFill>
          <a:ln/>
        </p:spPr>
      </p:sp>
      <p:sp>
        <p:nvSpPr>
          <p:cNvPr id="27" name="Text 25"/>
          <p:cNvSpPr/>
          <p:nvPr/>
        </p:nvSpPr>
        <p:spPr>
          <a:xfrm>
            <a:off x="7404973" y="6644997"/>
            <a:ext cx="2422208" cy="2806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Доступ к информации</a:t>
            </a:r>
            <a:endParaRPr lang="en-US" sz="1750" dirty="0"/>
          </a:p>
        </p:txBody>
      </p:sp>
      <p:sp>
        <p:nvSpPr>
          <p:cNvPr id="28" name="Text 26"/>
          <p:cNvSpPr/>
          <p:nvPr/>
        </p:nvSpPr>
        <p:spPr>
          <a:xfrm>
            <a:off x="7404973" y="7033379"/>
            <a:ext cx="6506766" cy="5748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Обеспечение доступа граждан к информации о деятельности органов власти и независимости СМИ.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08648" y="651034"/>
            <a:ext cx="3308866" cy="2377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4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ЮРИДИЧЕСКАЯ ОТВЕТСТВЕННОСТЬ</a:t>
            </a:r>
            <a:endParaRPr lang="en-US" sz="1450" dirty="0"/>
          </a:p>
        </p:txBody>
      </p:sp>
      <p:sp>
        <p:nvSpPr>
          <p:cNvPr id="4" name="Text 1"/>
          <p:cNvSpPr/>
          <p:nvPr/>
        </p:nvSpPr>
        <p:spPr>
          <a:xfrm>
            <a:off x="608648" y="1040963"/>
            <a:ext cx="6972657" cy="4756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700"/>
              </a:lnSpc>
              <a:buNone/>
            </a:pPr>
            <a:r>
              <a:rPr lang="en-US" sz="29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За Коррупционные Правонарушения</a:t>
            </a:r>
            <a:endParaRPr lang="en-US" sz="2950" dirty="0"/>
          </a:p>
        </p:txBody>
      </p:sp>
      <p:sp>
        <p:nvSpPr>
          <p:cNvPr id="5" name="Text 2"/>
          <p:cNvSpPr/>
          <p:nvPr/>
        </p:nvSpPr>
        <p:spPr>
          <a:xfrm>
            <a:off x="608648" y="1744861"/>
            <a:ext cx="7926705" cy="4867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1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Законодательство Российской Федерации предусматривает строгую ответственность за коррупционные правонарушения как для физических, так и для юридических лиц.</a:t>
            </a:r>
            <a:endParaRPr lang="en-US" sz="1150" dirty="0"/>
          </a:p>
        </p:txBody>
      </p:sp>
      <p:sp>
        <p:nvSpPr>
          <p:cNvPr id="6" name="Text 3"/>
          <p:cNvSpPr/>
          <p:nvPr/>
        </p:nvSpPr>
        <p:spPr>
          <a:xfrm>
            <a:off x="608648" y="2554962"/>
            <a:ext cx="2282785" cy="285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Физические Лица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608648" y="2992398"/>
            <a:ext cx="3777734" cy="4867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1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Граждане РФ, иностранные граждане и лица без гражданства несут: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608648" y="3616047"/>
            <a:ext cx="3777734" cy="2433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900"/>
              </a:lnSpc>
              <a:buSzPct val="100000"/>
              <a:buChar char="•"/>
            </a:pPr>
            <a:r>
              <a:rPr lang="en-US" sz="11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Уголовную ответственность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608648" y="3912632"/>
            <a:ext cx="3777734" cy="2433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900"/>
              </a:lnSpc>
              <a:buSzPct val="100000"/>
              <a:buChar char="•"/>
            </a:pPr>
            <a:r>
              <a:rPr lang="en-US" sz="11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Административную ответственность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608648" y="4209217"/>
            <a:ext cx="3777734" cy="2433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900"/>
              </a:lnSpc>
              <a:buSzPct val="100000"/>
              <a:buChar char="•"/>
            </a:pPr>
            <a:r>
              <a:rPr lang="en-US" sz="11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Гражданско-правовую ответственность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608648" y="4505801"/>
            <a:ext cx="3777734" cy="2433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900"/>
              </a:lnSpc>
              <a:buSzPct val="100000"/>
              <a:buChar char="•"/>
            </a:pPr>
            <a:r>
              <a:rPr lang="en-US" sz="11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Дисциплинарную ответственность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608648" y="4886087"/>
            <a:ext cx="3777734" cy="7300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1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По решению суда физическое лицо может быть лишено права занимать определенные должности государственной и муниципальной службы.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4765238" y="2554962"/>
            <a:ext cx="2282785" cy="285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Юридические Лица</a:t>
            </a:r>
            <a:endParaRPr lang="en-US" sz="1750" dirty="0"/>
          </a:p>
        </p:txBody>
      </p:sp>
      <p:sp>
        <p:nvSpPr>
          <p:cNvPr id="14" name="Text 11"/>
          <p:cNvSpPr/>
          <p:nvPr/>
        </p:nvSpPr>
        <p:spPr>
          <a:xfrm>
            <a:off x="4765238" y="2992398"/>
            <a:ext cx="3777734" cy="9734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1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 юридическому лицу могут быть применены меры ответственности, если от его имени или в его интересах совершаются коррупционные правонарушения. Например:</a:t>
            </a:r>
            <a:endParaRPr lang="en-US" sz="1150" dirty="0"/>
          </a:p>
        </p:txBody>
      </p:sp>
      <p:sp>
        <p:nvSpPr>
          <p:cNvPr id="15" name="Text 12"/>
          <p:cNvSpPr/>
          <p:nvPr/>
        </p:nvSpPr>
        <p:spPr>
          <a:xfrm>
            <a:off x="4765238" y="4102775"/>
            <a:ext cx="3777734" cy="4867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900"/>
              </a:lnSpc>
              <a:buSzPct val="100000"/>
              <a:buChar char="•"/>
            </a:pPr>
            <a:r>
              <a:rPr lang="en-US" sz="11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Статья 19.28 КоАП РФ: «Незаконное вознаграждение от имени юридического лица»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4765238" y="4642723"/>
            <a:ext cx="3777734" cy="12168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900"/>
              </a:lnSpc>
              <a:buSzPct val="100000"/>
              <a:buChar char="•"/>
            </a:pPr>
            <a:r>
              <a:rPr lang="en-US" sz="11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Статья 19.29 КоАП РФ: «Незаконное привлечение к трудовой деятельности либо к выполнению работ или оказанию услуг государственного или муниципального служащего либо бывшего государственного или муниципального служащего»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4765238" y="6030754"/>
            <a:ext cx="3777734" cy="1376601"/>
          </a:xfrm>
          <a:prstGeom prst="roundRect">
            <a:avLst>
              <a:gd name="adj" fmla="val 1658"/>
            </a:avLst>
          </a:prstGeom>
          <a:solidFill>
            <a:srgbClr val="FCF2B5"/>
          </a:solidFill>
          <a:ln/>
        </p:spPr>
      </p:sp>
      <p:pic>
        <p:nvPicPr>
          <p:cNvPr id="18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7400" y="6247686"/>
            <a:ext cx="190143" cy="152162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5259705" y="6220897"/>
            <a:ext cx="3131106" cy="9734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Применение ответственности к юридическому лицу не освобождает от ответственности виновное физическое лицо, и наоборот.</a:t>
            </a:r>
            <a:endParaRPr lang="en-US" sz="1150" dirty="0"/>
          </a:p>
        </p:txBody>
      </p:sp>
      <p:pic>
        <p:nvPicPr>
          <p:cNvPr id="21" name="Рисунок 20" descr="Изображение выглядит как текст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DAE18E36-2A5E-2CDD-8D5A-18FD0E7A89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7882" y="2840236"/>
            <a:ext cx="4606876" cy="456711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1062</Words>
  <Application>Microsoft Macintosh PowerPoint</Application>
  <PresentationFormat>Произвольный</PresentationFormat>
  <Paragraphs>106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Source Sans 3</vt:lpstr>
      <vt:lpstr>Calibri</vt:lpstr>
      <vt:lpstr>Arial</vt:lpstr>
      <vt:lpstr>MuseoModerno Medium</vt:lpstr>
      <vt:lpstr>MuseoModerno Light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/>
  <cp:lastModifiedBy>Касатенко Сергей Александрович</cp:lastModifiedBy>
  <cp:revision>2</cp:revision>
  <dcterms:created xsi:type="dcterms:W3CDTF">2025-09-18T17:58:14Z</dcterms:created>
  <dcterms:modified xsi:type="dcterms:W3CDTF">2025-09-18T18:05:04Z</dcterms:modified>
</cp:coreProperties>
</file>