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seoModerno Medium" pitchFamily="2" charset="0"/>
      <p:regular r:id="rId17"/>
    </p:embeddedFont>
    <p:embeddedFont>
      <p:font typeface="Source Sans 3" panose="020B030303040309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7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5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794294"/>
            <a:ext cx="5486400" cy="64353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00776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Противодействие Коррупции: Основы, Меры и Ответственность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4558665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Коррупция — это сложное социальное явление, требующее комплексного подхода для эффективного противодействия. Наша презентация осветит ключевые аспекты борьбы с коррупцией в Российской Федерации, а также подчеркнет роль как государственных органов, так и каждого гражданина в этом процессе.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9173"/>
            <a:ext cx="920269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325F7B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Заключение: Общая Ответственность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826907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Противодействие коррупции — это не только задача государства, но и общая ответственность каждого гражданина и организации. Эффективная борьба с этим негативным явлением возможна только при активном участии всего общества, соблюдении законов и формировании нетерпимого отношения к любым проявлениям коррупции.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500276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Ваша бдительность, гражданская позиция и знание законов – ключ к построению прозрачного и справедливого общества.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107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ВВЕДЕНИЕ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793790" y="2469594"/>
            <a:ext cx="538722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Что Такое Коррупция?</a:t>
            </a:r>
            <a:endParaRPr lang="en-US" sz="3900" dirty="0"/>
          </a:p>
        </p:txBody>
      </p:sp>
      <p:sp>
        <p:nvSpPr>
          <p:cNvPr id="4" name="Text 2"/>
          <p:cNvSpPr/>
          <p:nvPr/>
        </p:nvSpPr>
        <p:spPr>
          <a:xfrm>
            <a:off x="793790" y="3387328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Противодействие взяточничеству является одним из приоритетных направлений современной уголовно-правовой политики государства. Понятие «коррупция» происходит от латинского слова «corruptio», что означает порчу или подкуп. Это древнейшее явление, не имеющее единой формулировки, так как в научной, учебной и публицистической литературе существуют различные определения.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4563189"/>
            <a:ext cx="6422231" cy="1705332"/>
          </a:xfrm>
          <a:prstGeom prst="roundRect">
            <a:avLst>
              <a:gd name="adj" fmla="val 1746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7" y="4466987"/>
            <a:ext cx="238125" cy="23812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98" y="6126599"/>
            <a:ext cx="238125" cy="2381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14306" y="48837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Всемирный банк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1114306" y="5312926"/>
            <a:ext cx="578119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«Коррупция – это злоупотребление государственной властью ради личной выгоды».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7414379" y="4563189"/>
            <a:ext cx="6422231" cy="1705332"/>
          </a:xfrm>
          <a:prstGeom prst="roundRect">
            <a:avLst>
              <a:gd name="adj" fmla="val 1746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177" y="4466987"/>
            <a:ext cx="238125" cy="23812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688" y="6126599"/>
            <a:ext cx="238125" cy="23812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734895" y="4883706"/>
            <a:ext cx="326552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Transparency International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734895" y="5312926"/>
            <a:ext cx="578119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«Коррупция – это злоупотребление возложенными на должностное лицо полномочиями с целью личного обогащения».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1676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ОПРЕДЕЛЕНИЕ</a:t>
            </a:r>
            <a:endParaRPr lang="en-US" sz="1950" dirty="0"/>
          </a:p>
        </p:txBody>
      </p:sp>
      <p:sp>
        <p:nvSpPr>
          <p:cNvPr id="4" name="Text 1"/>
          <p:cNvSpPr/>
          <p:nvPr/>
        </p:nvSpPr>
        <p:spPr>
          <a:xfrm>
            <a:off x="793790" y="1325285"/>
            <a:ext cx="604158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Коррупция по Закону РФ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793790" y="2243018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Более широкое и обобщенное понятие дается в статье 1 Федерального закона Российской Федерации «О противодействии коррупции». Согласно этому закону, коррупция включает в себя: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3418880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Злоупотребление служебным положением.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3805833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Дачу и получение взятки.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4192786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Злоупотребление полномочиями.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93790" y="4579739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Коммерческий подкуп.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93790" y="4966692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Незаконное использование физическим лицом своего должностного положения вопреки законным интересам общества и государства.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93790" y="5825014"/>
            <a:ext cx="755642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Все эти действия совершаются в целях получения выгоды (денег, ценностей, имущества, услуг имущественного характера, иных имущественных прав) для себя или для третьих лиц, либо незаконное предоставление такой выгоды. Также к коррупции относится совершение указанных деяний от имени или в интересах юридических лиц.</a:t>
            </a:r>
            <a:endParaRPr lang="en-US" sz="1550" dirty="0"/>
          </a:p>
        </p:txBody>
      </p:sp>
      <p:pic>
        <p:nvPicPr>
          <p:cNvPr id="13" name="Рисунок 12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3F321-B029-5EF6-A628-9591B407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11" y="2243018"/>
            <a:ext cx="6280188" cy="5169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3533" y="442793"/>
            <a:ext cx="2011085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ВИДЫ КОРРУПЦИИ</a:t>
            </a:r>
            <a:endParaRPr lang="en-US" sz="1550" dirty="0"/>
          </a:p>
        </p:txBody>
      </p:sp>
      <p:sp>
        <p:nvSpPr>
          <p:cNvPr id="4" name="Text 1"/>
          <p:cNvSpPr/>
          <p:nvPr/>
        </p:nvSpPr>
        <p:spPr>
          <a:xfrm>
            <a:off x="643533" y="854988"/>
            <a:ext cx="7856934" cy="1005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Распространенные Формы и Их Эволюция</a:t>
            </a:r>
            <a:endParaRPr lang="en-US" sz="3150" dirty="0"/>
          </a:p>
        </p:txBody>
      </p:sp>
      <p:sp>
        <p:nvSpPr>
          <p:cNvPr id="5" name="Text 2"/>
          <p:cNvSpPr/>
          <p:nvPr/>
        </p:nvSpPr>
        <p:spPr>
          <a:xfrm>
            <a:off x="643533" y="2101691"/>
            <a:ext cx="7856934" cy="1029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Наиболее распространенной формой проявления коррупции являются получение взятки и дача взятки, так как они неразрывно связаны с совершением других общественно опасных последствий. Эти действия причиняют существенный вред интересам государства и авторитету власти, наносят ощутимый ущерб рыночной экономике, подрывают финансово-кредитную систему.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643533" y="3311843"/>
            <a:ext cx="7856934" cy="514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 развитием общественных отношений усложняется и форма получения взятки, она приобретает все более замысловатые виды.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43533" y="4168259"/>
            <a:ext cx="2413397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«Откат»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43533" y="4630698"/>
            <a:ext cx="3732252" cy="2058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Один из самых распространенных видов взятки в России — так называемый «откат» (от англ. kickback). Должностное лицо при выборе поставщика товаров или услуг выбирает определенное предложение и за это получает от поставщика вознаграждение в виде фиксированной суммы или процента от суммы сделки.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775835" y="4168259"/>
            <a:ext cx="2499122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Электронные Деньги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775835" y="4630698"/>
            <a:ext cx="3732252" cy="2058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Современные технологии, включая интернет, помогают взяткодателям и взяткополучателям передавать предмет взятки без опасения быть пойманными с поличным. Передача средств может происходить путем сообщения получателю по электронной почте кодов электронных денег (например, Webmoney), которые затем можно обналичить.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643533" y="7014805"/>
            <a:ext cx="7856934" cy="771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Взятка может даваться или приниматься лично, или через посредника. В мире бизнеса редко сам бизнесмен или высший руководитель дает взятку; как правило, это делают посредники – работники организаций, индивидуальные предприниматели или посреднические фирмы.</a:t>
            </a:r>
            <a:endParaRPr lang="en-US" sz="1250" dirty="0"/>
          </a:p>
        </p:txBody>
      </p:sp>
      <p:pic>
        <p:nvPicPr>
          <p:cNvPr id="13" name="Рисунок 12" descr="Изображение выглядит как текст, снимок экрана, гаджет, офис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56F4AFE-F2EC-09AD-9B44-149A1540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62" y="2101691"/>
            <a:ext cx="5162361" cy="4913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5306"/>
            <a:ext cx="250924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ПРАВОВЫЕ ОСНОВЫ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793790" y="2003822"/>
            <a:ext cx="1102173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Организационные Основы Противодействия</a:t>
            </a:r>
            <a:endParaRPr lang="en-US" sz="3900" dirty="0"/>
          </a:p>
        </p:txBody>
      </p:sp>
      <p:sp>
        <p:nvSpPr>
          <p:cNvPr id="4" name="Text 2"/>
          <p:cNvSpPr/>
          <p:nvPr/>
        </p:nvSpPr>
        <p:spPr>
          <a:xfrm>
            <a:off x="793790" y="292155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Противодействие коррупции является системной задачей, требующей скоординированных усилий различных ветвей власти.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462338"/>
            <a:ext cx="13042821" cy="2096095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462338"/>
            <a:ext cx="4347567" cy="2096095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7" name="Text 5"/>
          <p:cNvSpPr/>
          <p:nvPr/>
        </p:nvSpPr>
        <p:spPr>
          <a:xfrm>
            <a:off x="992148" y="36606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Президент РФ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4089916"/>
            <a:ext cx="365307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Определяет основные направления государственной политики и компетенции федеральных органов исполнительной власти.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141357" y="3462338"/>
            <a:ext cx="4347567" cy="2096095"/>
          </a:xfrm>
          <a:prstGeom prst="rect">
            <a:avLst/>
          </a:prstGeom>
          <a:solidFill>
            <a:srgbClr val="F3EEE3"/>
          </a:solidFill>
          <a:ln/>
        </p:spPr>
      </p:sp>
      <p:sp>
        <p:nvSpPr>
          <p:cNvPr id="10" name="Shape 8"/>
          <p:cNvSpPr/>
          <p:nvPr/>
        </p:nvSpPr>
        <p:spPr>
          <a:xfrm>
            <a:off x="5141357" y="3462338"/>
            <a:ext cx="22860" cy="2096095"/>
          </a:xfrm>
          <a:prstGeom prst="roundRect">
            <a:avLst>
              <a:gd name="adj" fmla="val 130232"/>
            </a:avLst>
          </a:prstGeom>
          <a:solidFill>
            <a:srgbClr val="D9D4C9"/>
          </a:solidFill>
          <a:ln/>
        </p:spPr>
      </p:sp>
      <p:sp>
        <p:nvSpPr>
          <p:cNvPr id="11" name="Text 9"/>
          <p:cNvSpPr/>
          <p:nvPr/>
        </p:nvSpPr>
        <p:spPr>
          <a:xfrm>
            <a:off x="5637490" y="3660696"/>
            <a:ext cx="331648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Федеральное Собрание РФ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5637490" y="4089916"/>
            <a:ext cx="335530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Разрабатывает и принимает федеральные законы, контролирует деятельность органов исполнительной власти.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893350" y="4262259"/>
            <a:ext cx="496133" cy="496133"/>
          </a:xfrm>
          <a:prstGeom prst="roundRect">
            <a:avLst>
              <a:gd name="adj" fmla="val 6001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488924" y="3462338"/>
            <a:ext cx="4347567" cy="2096095"/>
          </a:xfrm>
          <a:prstGeom prst="rect">
            <a:avLst/>
          </a:prstGeom>
          <a:solidFill>
            <a:srgbClr val="F3EEE3"/>
          </a:solidFill>
          <a:ln/>
        </p:spPr>
      </p:sp>
      <p:sp>
        <p:nvSpPr>
          <p:cNvPr id="15" name="Shape 13"/>
          <p:cNvSpPr/>
          <p:nvPr/>
        </p:nvSpPr>
        <p:spPr>
          <a:xfrm>
            <a:off x="9488924" y="3462338"/>
            <a:ext cx="22860" cy="2096095"/>
          </a:xfrm>
          <a:prstGeom prst="roundRect">
            <a:avLst>
              <a:gd name="adj" fmla="val 130232"/>
            </a:avLst>
          </a:prstGeom>
          <a:solidFill>
            <a:srgbClr val="D9D4C9"/>
          </a:solidFill>
          <a:ln/>
        </p:spPr>
      </p:sp>
      <p:sp>
        <p:nvSpPr>
          <p:cNvPr id="16" name="Text 14"/>
          <p:cNvSpPr/>
          <p:nvPr/>
        </p:nvSpPr>
        <p:spPr>
          <a:xfrm>
            <a:off x="9985058" y="36606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Правительство РФ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9985058" y="4089916"/>
            <a:ext cx="365307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Распределяет функции между федеральными органами исполнительной власти по противодействию коррупции.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9240917" y="4262259"/>
            <a:ext cx="496133" cy="496133"/>
          </a:xfrm>
          <a:prstGeom prst="roundRect">
            <a:avLst>
              <a:gd name="adj" fmla="val 6001"/>
            </a:avLst>
          </a:prstGeom>
          <a:solidFill>
            <a:srgbClr val="FFFCF5"/>
          </a:solidFill>
          <a:ln w="22860">
            <a:solidFill>
              <a:srgbClr val="D9D4C9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93790" y="5781675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координации деятельности федеральных, региональных и муниципальных органов могут формироваться специальные органы по решению Президента РФ. При получении данных о коррупционных правонарушениях эти органы передают информацию для проверки и принятия решений в установленном порядке.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588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ПРЕДУПРЕЖДЕНИЕ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793790" y="1904405"/>
            <a:ext cx="864905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Меры по Профилактике Коррупции</a:t>
            </a:r>
            <a:endParaRPr lang="en-US" sz="3900" dirty="0"/>
          </a:p>
        </p:txBody>
      </p:sp>
      <p:sp>
        <p:nvSpPr>
          <p:cNvPr id="4" name="Text 2"/>
          <p:cNvSpPr/>
          <p:nvPr/>
        </p:nvSpPr>
        <p:spPr>
          <a:xfrm>
            <a:off x="793790" y="282213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соответствии с Федеральным законом № 273-ФЗ, профилактика коррупции осуществляется путем применения следующих основных мер: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346835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6" name="Text 4"/>
          <p:cNvSpPr/>
          <p:nvPr/>
        </p:nvSpPr>
        <p:spPr>
          <a:xfrm>
            <a:off x="1091327" y="3362920"/>
            <a:ext cx="367855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Формирование нетерпимости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91327" y="3792141"/>
            <a:ext cx="609981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Воспитание в обществе непримиримого отношения к коррупционному поведению через образование и информационные кампании.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39144" y="346835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9" name="Text 7"/>
          <p:cNvSpPr/>
          <p:nvPr/>
        </p:nvSpPr>
        <p:spPr>
          <a:xfrm>
            <a:off x="7736681" y="3362920"/>
            <a:ext cx="391013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Антикоррупционная экспертиза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736681" y="3792141"/>
            <a:ext cx="609992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Проверка правовых актов и их проектов на предмет наличия коррупциогенных факторов для их устранения.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93790" y="5247025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12" name="Text 10"/>
          <p:cNvSpPr/>
          <p:nvPr/>
        </p:nvSpPr>
        <p:spPr>
          <a:xfrm>
            <a:off x="1091327" y="5141595"/>
            <a:ext cx="497609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Анализ правоприменительной практики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1091327" y="5570815"/>
            <a:ext cx="609981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Регулярное рассмотрение решений судов по делам о коррупции для выработки мер по предупреждению и устранению нарушений.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7439144" y="5247025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15" name="Text 13"/>
          <p:cNvSpPr/>
          <p:nvPr/>
        </p:nvSpPr>
        <p:spPr>
          <a:xfrm>
            <a:off x="7736681" y="5141595"/>
            <a:ext cx="609992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Квалификационные требования и проверка сведений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7736681" y="5880973"/>
            <a:ext cx="609992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Установление строгих требований к кандидатам на государственные и муниципальные должности и тщательная проверка их доходов и имущества.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7746"/>
            <a:ext cx="444317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ПРЕДУПРЕЖДЕНИЕ (ПРОДОЛЖЕНИЕ)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793790" y="2476262"/>
            <a:ext cx="946201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Дополнительные Меры Профилактики</a:t>
            </a:r>
            <a:endParaRPr lang="en-US" sz="3900" dirty="0"/>
          </a:p>
        </p:txBody>
      </p:sp>
      <p:sp>
        <p:nvSpPr>
          <p:cNvPr id="4" name="Text 2"/>
          <p:cNvSpPr/>
          <p:nvPr/>
        </p:nvSpPr>
        <p:spPr>
          <a:xfrm>
            <a:off x="793790" y="339399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Продолжая список ключевых мер, направленных на искоренение коррупции: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4040207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6" name="Text 4"/>
          <p:cNvSpPr/>
          <p:nvPr/>
        </p:nvSpPr>
        <p:spPr>
          <a:xfrm>
            <a:off x="1091327" y="3934778"/>
            <a:ext cx="388465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Ответственность за недостоверные сведения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91327" y="4674156"/>
            <a:ext cx="388465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Освобождение от должности или применение иных мер юридической ответственности за непредставление или предоставление заведомо ложных/неполных сведений о доходах и имуществе.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23986" y="4040207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9" name="Text 7"/>
          <p:cNvSpPr/>
          <p:nvPr/>
        </p:nvSpPr>
        <p:spPr>
          <a:xfrm>
            <a:off x="5521523" y="3934778"/>
            <a:ext cx="31864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Учет безупречной службы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521523" y="4363998"/>
            <a:ext cx="388477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Внедрение правила, согласно которому длительное, безупречное и эффективное исполнение служебных обязанностей должно учитываться при повышении, присвоении званий или поощрении.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54302" y="4040207"/>
            <a:ext cx="99179" cy="99179"/>
          </a:xfrm>
          <a:prstGeom prst="roundRect">
            <a:avLst>
              <a:gd name="adj" fmla="val 460985"/>
            </a:avLst>
          </a:prstGeom>
          <a:solidFill>
            <a:srgbClr val="325F7B"/>
          </a:solidFill>
          <a:ln/>
        </p:spPr>
      </p:sp>
      <p:sp>
        <p:nvSpPr>
          <p:cNvPr id="12" name="Text 10"/>
          <p:cNvSpPr/>
          <p:nvPr/>
        </p:nvSpPr>
        <p:spPr>
          <a:xfrm>
            <a:off x="9951839" y="3934778"/>
            <a:ext cx="3884771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Общественный и парламентский контроль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9951839" y="4674156"/>
            <a:ext cx="388477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Развитие институтов общественного и парламентского контроля за соблюдением антикоррупционного законодательства.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661" y="493990"/>
            <a:ext cx="3527108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ПОВЫШЕНИЕ ЭФФЕКТИВНОСТИ</a:t>
            </a: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718661" y="954286"/>
            <a:ext cx="13193078" cy="1122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Основные Направления Деятельности Государственных Органов</a:t>
            </a:r>
            <a:endParaRPr lang="en-US" sz="3500" dirty="0"/>
          </a:p>
        </p:txBody>
      </p:sp>
      <p:sp>
        <p:nvSpPr>
          <p:cNvPr id="4" name="Text 2"/>
          <p:cNvSpPr/>
          <p:nvPr/>
        </p:nvSpPr>
        <p:spPr>
          <a:xfrm>
            <a:off x="718661" y="2346722"/>
            <a:ext cx="13193078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Для повышения эффективности противодействия коррупции государственные органы ориентируются на следующие направления: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18661" y="283618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718661" y="3118604"/>
            <a:ext cx="6506647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7" name="Text 5"/>
          <p:cNvSpPr/>
          <p:nvPr/>
        </p:nvSpPr>
        <p:spPr>
          <a:xfrm>
            <a:off x="718661" y="3254097"/>
            <a:ext cx="2245876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Единая политика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18661" y="3642479"/>
            <a:ext cx="6506647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Проведение согласованной государственной политики в области противодействия коррупции.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404973" y="283618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02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7404973" y="3118604"/>
            <a:ext cx="6506766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1" name="Text 9"/>
          <p:cNvSpPr/>
          <p:nvPr/>
        </p:nvSpPr>
        <p:spPr>
          <a:xfrm>
            <a:off x="7404973" y="3254097"/>
            <a:ext cx="2245876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Взаимодействие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404973" y="3642479"/>
            <a:ext cx="6506766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Создание механизма взаимодействия правоохранительных органов с общественными комиссиями и гражданами.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18661" y="453163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03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718661" y="4814054"/>
            <a:ext cx="6506647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5" name="Text 13"/>
          <p:cNvSpPr/>
          <p:nvPr/>
        </p:nvSpPr>
        <p:spPr>
          <a:xfrm>
            <a:off x="718661" y="4949547"/>
            <a:ext cx="2651284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Привлечение к участию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18661" y="5337929"/>
            <a:ext cx="6506647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Принятие мер для более активного участия граждан и служащих в противодействии коррупции.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404973" y="453163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04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404973" y="4814054"/>
            <a:ext cx="6506766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9" name="Text 17"/>
          <p:cNvSpPr/>
          <p:nvPr/>
        </p:nvSpPr>
        <p:spPr>
          <a:xfrm>
            <a:off x="7404973" y="4949547"/>
            <a:ext cx="2795468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Общественный контроль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404973" y="5337929"/>
            <a:ext cx="6506766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Совершенствование системы госорганов и создание механизмов общественного контроля за их деятельностью.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718661" y="622708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05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18661" y="6509504"/>
            <a:ext cx="6506647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23" name="Text 21"/>
          <p:cNvSpPr/>
          <p:nvPr/>
        </p:nvSpPr>
        <p:spPr>
          <a:xfrm>
            <a:off x="718661" y="6644997"/>
            <a:ext cx="3520440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Антикоррупционные стандарты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718661" y="7033379"/>
            <a:ext cx="6506647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Введение единой системы запретов, ограничений и дозволений для предупреждения коррупции в различных сферах.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404973" y="6227088"/>
            <a:ext cx="179665" cy="224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06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7404973" y="6509504"/>
            <a:ext cx="6506766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27" name="Text 25"/>
          <p:cNvSpPr/>
          <p:nvPr/>
        </p:nvSpPr>
        <p:spPr>
          <a:xfrm>
            <a:off x="7404973" y="6644997"/>
            <a:ext cx="2422208" cy="280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Доступ к информации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7404973" y="7033379"/>
            <a:ext cx="6506766" cy="574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Обеспечение доступа граждан к информации о деятельности органов власти и независимости СМИ.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8648" y="651034"/>
            <a:ext cx="3308866" cy="237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ЮРИДИЧЕСКАЯ ОТВЕТСТВЕННОСТЬ</a:t>
            </a:r>
            <a:endParaRPr lang="en-US" sz="1450" dirty="0"/>
          </a:p>
        </p:txBody>
      </p:sp>
      <p:sp>
        <p:nvSpPr>
          <p:cNvPr id="4" name="Text 1"/>
          <p:cNvSpPr/>
          <p:nvPr/>
        </p:nvSpPr>
        <p:spPr>
          <a:xfrm>
            <a:off x="608648" y="1040963"/>
            <a:ext cx="6972657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За Коррупционные Правонарушения</a:t>
            </a:r>
            <a:endParaRPr lang="en-US" sz="2950" dirty="0"/>
          </a:p>
        </p:txBody>
      </p:sp>
      <p:sp>
        <p:nvSpPr>
          <p:cNvPr id="5" name="Text 2"/>
          <p:cNvSpPr/>
          <p:nvPr/>
        </p:nvSpPr>
        <p:spPr>
          <a:xfrm>
            <a:off x="608648" y="1744861"/>
            <a:ext cx="7926705" cy="48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Законодательство Российской Федерации предусматривает строгую ответственность за коррупционные правонарушения как для физических, так и для юридических лиц.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608648" y="2554962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Физические Лица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08648" y="2992398"/>
            <a:ext cx="3777734" cy="48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Граждане РФ, иностранные граждане и лица без гражданства несут: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608648" y="3616047"/>
            <a:ext cx="3777734" cy="24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Уголовную ответственность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608648" y="3912632"/>
            <a:ext cx="3777734" cy="24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Административную ответственность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8648" y="4209217"/>
            <a:ext cx="3777734" cy="24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Гражданско-правовую ответственность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608648" y="4505801"/>
            <a:ext cx="3777734" cy="24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Дисциплинарную ответственность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08648" y="4886087"/>
            <a:ext cx="3777734" cy="730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 решению суда физическое лицо может быть лишено права занимать определенные должности государственной и муниципальной службы.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4765238" y="2554962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Юридические Лица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765238" y="2992398"/>
            <a:ext cx="3777734" cy="97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 юридическому лицу могут быть применены меры ответственности, если от его имени или в его интересах совершаются коррупционные правонарушения. Например: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4765238" y="4102775"/>
            <a:ext cx="3777734" cy="486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Статья 19.28 КоАП РФ: «Незаконное вознаграждение от имени юридического лица»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4765238" y="4642723"/>
            <a:ext cx="3777734" cy="121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1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Статья 19.29 КоАП РФ: «Незаконное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служащего»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765238" y="6030754"/>
            <a:ext cx="3777734" cy="1376601"/>
          </a:xfrm>
          <a:prstGeom prst="roundRect">
            <a:avLst>
              <a:gd name="adj" fmla="val 1658"/>
            </a:avLst>
          </a:prstGeom>
          <a:solidFill>
            <a:srgbClr val="FCF2B5"/>
          </a:solidFill>
          <a:ln/>
        </p:spPr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00" y="6247686"/>
            <a:ext cx="190143" cy="15216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5259705" y="6220897"/>
            <a:ext cx="3131106" cy="97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Применение ответственности к юридическому лицу не освобождает от ответственности виновное физическое лицо, и наоборот.</a:t>
            </a:r>
            <a:endParaRPr lang="en-US" sz="1150" dirty="0"/>
          </a:p>
        </p:txBody>
      </p:sp>
      <p:pic>
        <p:nvPicPr>
          <p:cNvPr id="21" name="Рисунок 20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AE18E36-2A5E-2CDD-8D5A-18FD0E7A8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882" y="2840236"/>
            <a:ext cx="4606876" cy="4567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1062</Words>
  <Application>Microsoft Macintosh PowerPoint</Application>
  <PresentationFormat>Произвольный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Source Sans 3</vt:lpstr>
      <vt:lpstr>Calibri</vt:lpstr>
      <vt:lpstr>Arial</vt:lpstr>
      <vt:lpstr>MuseoModerno Medium</vt:lpstr>
      <vt:lpstr>MuseoModerno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Касатенко Сергей Александрович</cp:lastModifiedBy>
  <cp:revision>2</cp:revision>
  <dcterms:created xsi:type="dcterms:W3CDTF">2025-09-18T17:58:14Z</dcterms:created>
  <dcterms:modified xsi:type="dcterms:W3CDTF">2025-09-18T18:05:04Z</dcterms:modified>
</cp:coreProperties>
</file>